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78" r:id="rId2"/>
    <p:sldId id="282" r:id="rId3"/>
    <p:sldId id="280" r:id="rId4"/>
    <p:sldId id="28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7" r:id="rId21"/>
    <p:sldId id="299" r:id="rId22"/>
    <p:sldId id="302" r:id="rId23"/>
    <p:sldId id="301" r:id="rId24"/>
    <p:sldId id="300" r:id="rId25"/>
  </p:sldIdLst>
  <p:sldSz cx="13439775" cy="7559675"/>
  <p:notesSz cx="6858000" cy="9144000"/>
  <p:embeddedFontLst>
    <p:embeddedFont>
      <p:font typeface="Akrobat" charset="-52"/>
      <p:regular r:id="rId27"/>
      <p:bold r:id="rId28"/>
    </p:embeddedFont>
    <p:embeddedFont>
      <p:font typeface="Akrobat Black" charset="-52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5B9BD5"/>
    <a:srgbClr val="7C464A"/>
    <a:srgbClr val="DCCFB8"/>
    <a:srgbClr val="EAE2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 showGuides="1">
      <p:cViewPr>
        <p:scale>
          <a:sx n="48" d="100"/>
          <a:sy n="48" d="100"/>
        </p:scale>
        <p:origin x="-1766" y="-78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1696-67B4-484F-88A0-DF96F6AEACF5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39FF-B442-4149-8E1B-9D233C901E1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602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pPr/>
              <a:t>27.09.2023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37.jpeg"/><Relationship Id="rId5" Type="http://schemas.openxmlformats.org/officeDocument/2006/relationships/image" Target="../media/image2.jpe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40.jpeg"/><Relationship Id="rId5" Type="http://schemas.openxmlformats.org/officeDocument/2006/relationships/image" Target="../media/image2.jpe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43.png"/><Relationship Id="rId5" Type="http://schemas.openxmlformats.org/officeDocument/2006/relationships/image" Target="../media/image2.jpeg"/><Relationship Id="rId10" Type="http://schemas.openxmlformats.org/officeDocument/2006/relationships/image" Target="../media/image42.jpe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44.jpeg"/><Relationship Id="rId5" Type="http://schemas.openxmlformats.org/officeDocument/2006/relationships/image" Target="../media/image2.jpe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47.png"/><Relationship Id="rId5" Type="http://schemas.openxmlformats.org/officeDocument/2006/relationships/image" Target="../media/image2.jpeg"/><Relationship Id="rId10" Type="http://schemas.openxmlformats.org/officeDocument/2006/relationships/image" Target="../media/image46.jpe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10" Type="http://schemas.openxmlformats.org/officeDocument/2006/relationships/image" Target="../media/image52.png"/><Relationship Id="rId4" Type="http://schemas.openxmlformats.org/officeDocument/2006/relationships/image" Target="../media/image8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12" Type="http://schemas.openxmlformats.org/officeDocument/2006/relationships/image" Target="../media/image2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3" y="27703"/>
            <a:ext cx="13439775" cy="7555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344276" y="219075"/>
            <a:ext cx="1714500" cy="9239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9524" y="219075"/>
            <a:ext cx="1344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9164" y="1659344"/>
            <a:ext cx="96150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КОНЦЕПТУАЛЬНЫЕ ОСНОВЫ ПРОГРАММЫ «ОРЛЯТА РОССИИ»</a:t>
            </a:r>
            <a:br>
              <a:rPr lang="ru-RU" sz="44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4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(ЛОГИКА РЕАЛИЗАЦИИ)</a:t>
            </a:r>
            <a:endParaRPr lang="ru-RU" sz="44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498" y="291770"/>
            <a:ext cx="751495" cy="654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40" y="26783"/>
            <a:ext cx="855694" cy="13263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353" y="3724636"/>
            <a:ext cx="676072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  </a:t>
            </a:r>
          </a:p>
          <a:p>
            <a:r>
              <a:rPr lang="ru-RU" sz="2800" b="1" dirty="0">
                <a:solidFill>
                  <a:srgbClr val="57111C"/>
                </a:solidFill>
                <a:latin typeface="Akrobat" panose="00000600000000000000" pitchFamily="2" charset="-52"/>
              </a:rPr>
              <a:t> </a:t>
            </a:r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 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20B0604020202020204" charset="-52"/>
              </a:rPr>
              <a:t>Анастасия </a:t>
            </a:r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</a:rPr>
              <a:t>Шувалова</a:t>
            </a:r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    </a:t>
            </a:r>
            <a:endParaRPr lang="ru-RU" sz="2800" b="1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endParaRPr lang="ru-RU" sz="1400" b="1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Член Консультативного Совета педагогов РФ </a:t>
            </a:r>
          </a:p>
          <a:p>
            <a:r>
              <a:rPr lang="ru-RU" sz="1600" dirty="0" smtClean="0">
                <a:solidFill>
                  <a:srgbClr val="57111C"/>
                </a:solidFill>
                <a:latin typeface="Akrobat Black" panose="020B0604020202020204" charset="-52"/>
              </a:rPr>
              <a:t>        в </a:t>
            </a:r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рамках реализации Программы</a:t>
            </a:r>
          </a:p>
          <a:p>
            <a:r>
              <a:rPr lang="ru-RU" sz="1600" dirty="0" smtClean="0">
                <a:solidFill>
                  <a:srgbClr val="57111C"/>
                </a:solidFill>
                <a:latin typeface="Akrobat Black" panose="020B0604020202020204" charset="-52"/>
              </a:rPr>
              <a:t>       </a:t>
            </a:r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«Орлята России» от Вологодской области.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Эксперт конкурсного отбора на обучение по тематической </a:t>
            </a:r>
            <a:endParaRPr lang="ru-RU" sz="1600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1600" dirty="0" smtClean="0">
                <a:solidFill>
                  <a:srgbClr val="57111C"/>
                </a:solidFill>
                <a:latin typeface="Akrobat Black" panose="020B0604020202020204" charset="-52"/>
              </a:rPr>
              <a:t>       дополнительной </a:t>
            </a:r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общеразвивающей программе </a:t>
            </a:r>
          </a:p>
          <a:p>
            <a:r>
              <a:rPr lang="ru-RU" sz="1600" dirty="0" smtClean="0">
                <a:solidFill>
                  <a:srgbClr val="57111C"/>
                </a:solidFill>
                <a:latin typeface="Akrobat Black" panose="020B0604020202020204" charset="-52"/>
              </a:rPr>
              <a:t>       «</a:t>
            </a:r>
            <a:r>
              <a:rPr lang="ru-RU" sz="1600" dirty="0">
                <a:solidFill>
                  <a:srgbClr val="57111C"/>
                </a:solidFill>
                <a:latin typeface="Akrobat Black" panose="020B0604020202020204" charset="-52"/>
              </a:rPr>
              <a:t>Содружество Орлят России»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8429626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3" y="-461028"/>
            <a:ext cx="4346752" cy="89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7621" y="901733"/>
            <a:ext cx="1058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РЕАЛИЗАЦИЯ ПРОГРАММЫ В УЧЕБНОМ 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ГОДУ</a:t>
            </a:r>
            <a:endParaRPr lang="ru-RU" sz="36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1944" y="1482279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26845" y="4477127"/>
            <a:ext cx="13439775" cy="1987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71" y="2362567"/>
            <a:ext cx="2373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7111C"/>
                </a:solidFill>
                <a:latin typeface="Akrobat Black" panose="020B0604020202020204" charset="-52"/>
              </a:rPr>
              <a:t>Подготовка субъектов:  дети</a:t>
            </a:r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, родители</a:t>
            </a:r>
            <a:r>
              <a:rPr lang="ru-RU" sz="1400" dirty="0">
                <a:solidFill>
                  <a:srgbClr val="57111C"/>
                </a:solidFill>
                <a:latin typeface="Akrobat Black" panose="020B0604020202020204" charset="-52"/>
              </a:rPr>
              <a:t>, </a:t>
            </a:r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наставник-старшеклассник </a:t>
            </a:r>
            <a:r>
              <a:rPr lang="ru-RU" sz="1400" dirty="0">
                <a:solidFill>
                  <a:srgbClr val="57111C"/>
                </a:solidFill>
                <a:latin typeface="Akrobat Black" panose="020B0604020202020204" charset="-52"/>
              </a:rPr>
              <a:t>к участию в Программе</a:t>
            </a:r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.</a:t>
            </a:r>
          </a:p>
          <a:p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Мотивация</a:t>
            </a:r>
            <a:r>
              <a:rPr lang="ru-RU" sz="1400" dirty="0">
                <a:solidFill>
                  <a:srgbClr val="57111C"/>
                </a:solidFill>
                <a:latin typeface="Akrobat Black" panose="020B0604020202020204" charset="-52"/>
              </a:rPr>
              <a:t>. Стратегия участия.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3024" y="3475588"/>
            <a:ext cx="254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сентябрь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92068"/>
            <a:ext cx="209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I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этап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61814" y="2372522"/>
            <a:ext cx="209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dirty="0"/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II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этап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43624" y="3115347"/>
            <a:ext cx="2373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7111C"/>
                </a:solidFill>
                <a:latin typeface="Akrobat Black" panose="020B0604020202020204" charset="-52"/>
              </a:rPr>
              <a:t>C</a:t>
            </a:r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бор-старт всех участников Программы.</a:t>
            </a:r>
          </a:p>
          <a:p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Целеполагание. </a:t>
            </a:r>
          </a:p>
          <a:p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План действий по прохождения каждого трека Программы</a:t>
            </a:r>
            <a:endParaRPr lang="ru-RU" sz="1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1446" y="4400632"/>
            <a:ext cx="254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сентябрь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4695" y="2362567"/>
            <a:ext cx="2373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7111C"/>
                </a:solidFill>
                <a:latin typeface="Akrobat Black" panose="020B0604020202020204" charset="-52"/>
              </a:rPr>
              <a:t>Участие в содержании ТРЕКОВ (коллективно-творческие и социально значимые дела). Промежуточный анализ участия в Программе, корректировка стратегии участия в последующих треках.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63797" y="3174251"/>
            <a:ext cx="2373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Последствия. Подведение итогов участия в Программе. Перспективы.</a:t>
            </a:r>
            <a:endParaRPr lang="ru-RU" sz="1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07757" y="4107795"/>
            <a:ext cx="254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ктябрь- апрель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61521" y="1895499"/>
            <a:ext cx="209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dirty="0"/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II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этап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66456" y="2362567"/>
            <a:ext cx="2373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Эмоциональный итог. Награждение победителей и активных участников Программы.</a:t>
            </a:r>
            <a:endParaRPr lang="ru-RU" sz="1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30154" y="2607677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IV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этап</a:t>
            </a:r>
            <a:endParaRPr lang="ru-RU" dirty="0">
              <a:latin typeface="Akrobat Black" panose="020B0604020202020204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77887" y="1820833"/>
            <a:ext cx="886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V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этап</a:t>
            </a:r>
            <a:endParaRPr lang="ru-RU" dirty="0">
              <a:latin typeface="Akrobat Black" panose="020B060402020202020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697260" y="3122909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V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этап</a:t>
            </a:r>
            <a:endParaRPr lang="ru-RU" dirty="0">
              <a:latin typeface="Akrobat Black" panose="020B0604020202020204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008379" y="3738463"/>
            <a:ext cx="2373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57111C"/>
                </a:solidFill>
                <a:latin typeface="Akrobat Black" panose="020B0604020202020204" charset="-52"/>
              </a:rPr>
              <a:t>Участие в профильных сменах «Содружество Орлят России» всех уровней</a:t>
            </a:r>
            <a:endParaRPr lang="ru-RU" sz="1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2968" y="3907740"/>
            <a:ext cx="254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ай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73266" y="3270508"/>
            <a:ext cx="254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ай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923683" y="4378504"/>
            <a:ext cx="254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ай-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вгуст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2297905" y="1980774"/>
            <a:ext cx="45719" cy="1996163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4556504" y="2709602"/>
            <a:ext cx="45719" cy="1996163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7004975" y="1879535"/>
            <a:ext cx="45719" cy="1996163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процесс 38"/>
          <p:cNvSpPr/>
          <p:nvPr/>
        </p:nvSpPr>
        <p:spPr>
          <a:xfrm>
            <a:off x="9186398" y="1980773"/>
            <a:ext cx="45719" cy="1996163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11503589" y="1651556"/>
            <a:ext cx="45719" cy="1996163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54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1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КЛАСС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92512" y="4721465"/>
            <a:ext cx="13439775" cy="270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17" y="2783687"/>
            <a:ext cx="37743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5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ЗАНЯТИЙ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4" name="Выгнутая вверх стрелка 3"/>
          <p:cNvSpPr/>
          <p:nvPr/>
        </p:nvSpPr>
        <p:spPr>
          <a:xfrm rot="20204614">
            <a:off x="3164777" y="2567837"/>
            <a:ext cx="1832577" cy="787956"/>
          </a:xfrm>
          <a:prstGeom prst="curvedDownArrow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3974" y="2299101"/>
            <a:ext cx="37743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3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ОБЯЗАТЕЛЬНЫЕ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3974" y="3974886"/>
            <a:ext cx="37743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2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ТВОРЧЕСТВО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5" name="Выгнутая вниз стрелка 4"/>
          <p:cNvSpPr/>
          <p:nvPr/>
        </p:nvSpPr>
        <p:spPr>
          <a:xfrm rot="1639713">
            <a:off x="3043312" y="4825195"/>
            <a:ext cx="1664579" cy="915325"/>
          </a:xfrm>
          <a:prstGeom prst="curvedUpArrow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7599" y="1778670"/>
            <a:ext cx="3003670" cy="261144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3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31089" y="601964"/>
            <a:ext cx="9213504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1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  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Эрудит»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60923"/>
            <a:ext cx="13439775" cy="27001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9524" y="3536046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4380" y="3474490"/>
            <a:ext cx="396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Познание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40154" y="4791535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47803" y="4791535"/>
            <a:ext cx="396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Конверт-копилка</a:t>
            </a:r>
            <a:endParaRPr lang="ru-RU" sz="3600" b="1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6827" y="1525121"/>
            <a:ext cx="3483926" cy="3266414"/>
          </a:xfrm>
          <a:prstGeom prst="ellipse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5357021" y="3015574"/>
            <a:ext cx="45719" cy="2365438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6648" y="2117224"/>
            <a:ext cx="9080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3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2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  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Доброволец»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51419"/>
            <a:ext cx="13439775" cy="27001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1213" y="3543504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10451" y="3272006"/>
            <a:ext cx="4614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Милосердие , доброта, забота</a:t>
            </a:r>
            <a:endParaRPr lang="ru-RU" sz="3600" b="1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33177" y="4745922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10451" y="4745922"/>
            <a:ext cx="396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Круг Добра</a:t>
            </a:r>
            <a:endParaRPr lang="ru-RU" sz="3600" b="1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8841" y="1228090"/>
            <a:ext cx="2658287" cy="2577024"/>
          </a:xfrm>
          <a:prstGeom prst="flowChartConnector">
            <a:avLst/>
          </a:prstGeom>
        </p:spPr>
      </p:pic>
      <p:sp>
        <p:nvSpPr>
          <p:cNvPr id="23" name="Блок-схема: процесс 22"/>
          <p:cNvSpPr/>
          <p:nvPr/>
        </p:nvSpPr>
        <p:spPr>
          <a:xfrm>
            <a:off x="5607042" y="3166505"/>
            <a:ext cx="45719" cy="2365438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373" y="1911672"/>
            <a:ext cx="6699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9336" y="3322985"/>
            <a:ext cx="23352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01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3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*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Мастер»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43170"/>
            <a:ext cx="13439775" cy="2700145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6144" y="160538"/>
            <a:ext cx="2930404" cy="384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01213" y="3543504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10451" y="3481948"/>
            <a:ext cx="46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познание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8047" y="4715144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7660" y="4692999"/>
            <a:ext cx="396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Шкатулка Мастера</a:t>
            </a:r>
            <a:endParaRPr lang="ru-RU" sz="3600" b="1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570" y="3182600"/>
            <a:ext cx="555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4068" y="1865853"/>
            <a:ext cx="8969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3572" y="2773773"/>
            <a:ext cx="2796776" cy="263044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0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4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Спортсмен»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43170"/>
            <a:ext cx="13439775" cy="27001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1213" y="3543504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9133" y="3481948"/>
            <a:ext cx="46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здоровый образ жизни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0621" y="4744718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9133" y="4515092"/>
            <a:ext cx="540931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3600" b="1" spc="-1" dirty="0" err="1">
                <a:solidFill>
                  <a:srgbClr val="57111C"/>
                </a:solidFill>
                <a:latin typeface="Akrobat Black" panose="020B0604020202020204" charset="-52"/>
              </a:rPr>
              <a:t>ЗОЖик</a:t>
            </a: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 (персонаж,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36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ведущий </a:t>
            </a: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здоровый образ жизни)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473" y="3555680"/>
            <a:ext cx="555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102" y="1947947"/>
            <a:ext cx="7318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4593" y="2750152"/>
            <a:ext cx="26527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8711" y="947345"/>
            <a:ext cx="2614983" cy="244421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6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5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Хранитель»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43170"/>
            <a:ext cx="13439775" cy="27001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1213" y="3543504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9133" y="3390111"/>
            <a:ext cx="46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семья, Родина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3072" y="4744718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3522" y="4622096"/>
            <a:ext cx="540931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36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альбом </a:t>
            </a: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«Мы - хранители»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ru-RU" sz="32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5899" y="1329068"/>
            <a:ext cx="2238372" cy="2214436"/>
          </a:xfrm>
          <a:prstGeom prst="flowChartConnector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9048" y="3263035"/>
            <a:ext cx="555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9897" y="2656149"/>
            <a:ext cx="2274154" cy="2187021"/>
          </a:xfrm>
          <a:prstGeom prst="flowChartConnector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1457" y="1827474"/>
            <a:ext cx="676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72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6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Эколог»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43170"/>
            <a:ext cx="13439775" cy="270014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0891" y="2474263"/>
            <a:ext cx="254793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01213" y="3543504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9133" y="3390110"/>
            <a:ext cx="46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природа, Родина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1711" y="4666279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9133" y="4581640"/>
            <a:ext cx="540931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Рюкзачок эколога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ru-RU" sz="32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9870" y="3172873"/>
            <a:ext cx="555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4513" y="1940855"/>
            <a:ext cx="9334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1242" y="1664103"/>
            <a:ext cx="2433617" cy="237233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7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7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ТРЕК</a:t>
            </a:r>
          </a:p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400" b="1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Лидер»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43170"/>
            <a:ext cx="13439775" cy="27001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1213" y="3543504"/>
            <a:ext cx="529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Ценности, значимые качества трека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9133" y="3390110"/>
            <a:ext cx="46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дружба, команда</a:t>
            </a:r>
            <a:endParaRPr lang="ru-RU" sz="36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0621" y="4762969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Символ трека  </a:t>
            </a:r>
            <a:endParaRPr lang="ru-RU" sz="28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9133" y="4666279"/>
            <a:ext cx="540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3600" b="1" spc="-1" dirty="0">
                <a:solidFill>
                  <a:srgbClr val="57111C"/>
                </a:solidFill>
                <a:latin typeface="Akrobat Black" panose="020B0604020202020204" charset="-52"/>
              </a:rPr>
              <a:t>конструктор «Лидер»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4297" y="3038951"/>
            <a:ext cx="5556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596" y="1901676"/>
            <a:ext cx="9080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3553" y="1372109"/>
            <a:ext cx="2520914" cy="2433005"/>
          </a:xfrm>
          <a:prstGeom prst="flowChartConnector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7380" y="3150816"/>
            <a:ext cx="28781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7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6310" y="442939"/>
            <a:ext cx="946828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2-4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КЛАСС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57690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" y="4860923"/>
            <a:ext cx="13439775" cy="270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17" y="2783687"/>
            <a:ext cx="37743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9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ЗАНЯТИЙ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4" name="Выгнутая вверх стрелка 3"/>
          <p:cNvSpPr/>
          <p:nvPr/>
        </p:nvSpPr>
        <p:spPr>
          <a:xfrm rot="20204614">
            <a:off x="2946454" y="2481247"/>
            <a:ext cx="2033081" cy="919473"/>
          </a:xfrm>
          <a:prstGeom prst="curvedDownArrow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3974" y="2324713"/>
            <a:ext cx="37743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7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ОБЯЗАТЕЛЬНЫЕ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3974" y="3974886"/>
            <a:ext cx="37743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2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ТВОРЧЕСТВО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5" name="Выгнутая вниз стрелка 4"/>
          <p:cNvSpPr/>
          <p:nvPr/>
        </p:nvSpPr>
        <p:spPr>
          <a:xfrm rot="1639713">
            <a:off x="2819269" y="4572247"/>
            <a:ext cx="1950118" cy="1113806"/>
          </a:xfrm>
          <a:prstGeom prst="curvedUpArrow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7713" y="1732647"/>
            <a:ext cx="3185268" cy="31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56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3036" y="1202524"/>
            <a:ext cx="10013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ПРОГРАММА 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РАЗВИТИЯ СОЦИАЛЬНОЙ АКТИВНОСТИ  ОБУЧАЮЩИХСЯ НАЧАЛЬНЫХ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КЛАССОВ «ОРЛЯТА РОССИИ»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0525" y="1776165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52005" y="4860923"/>
            <a:ext cx="13439775" cy="2700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9025" y="2357002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57111C"/>
                </a:solidFill>
                <a:latin typeface="Akrobat Black" panose="020B0604020202020204" charset="-52"/>
              </a:rPr>
              <a:t>   РАЗВИТИЕ</a:t>
            </a:r>
            <a:endParaRPr lang="ru-RU" sz="4400" b="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046018">
            <a:off x="8864342" y="2633724"/>
            <a:ext cx="1107862" cy="160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24187" y="4946648"/>
            <a:ext cx="652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57111C"/>
                </a:solidFill>
                <a:latin typeface="Akrobat Black" panose="020B0604020202020204" charset="-52"/>
              </a:rPr>
              <a:t>    </a:t>
            </a:r>
            <a:r>
              <a:rPr lang="ru-RU" sz="4400" dirty="0" smtClean="0">
                <a:solidFill>
                  <a:srgbClr val="57111C"/>
                </a:solidFill>
                <a:latin typeface="Akrobat Black" panose="020B0604020202020204" charset="-52"/>
              </a:rPr>
              <a:t>СОЦИАЛЬНАЯ АКТИВНОСТЬ</a:t>
            </a:r>
            <a:endParaRPr lang="ru-RU" sz="4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818452">
            <a:off x="3112874" y="2874435"/>
            <a:ext cx="14382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375" y="2974364"/>
            <a:ext cx="3185997" cy="19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14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3430" y="5639347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13277" y="429113"/>
            <a:ext cx="946828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9200" b="1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2" charset="-52"/>
              </a:rPr>
              <a:t>     2-4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    класс </a:t>
            </a:r>
            <a:endParaRPr lang="ru-RU" sz="4400" spc="-1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532" y="263571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5122676"/>
            <a:ext cx="13439775" cy="27001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10290" y="1717114"/>
            <a:ext cx="5608848" cy="4219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</a:pPr>
            <a:r>
              <a:rPr lang="ru-RU" sz="2600" spc="-1" dirty="0">
                <a:solidFill>
                  <a:srgbClr val="57111C"/>
                </a:solidFill>
                <a:latin typeface="Akrobat Black" panose="020B0604020202020204" charset="-52"/>
              </a:rPr>
              <a:t>Орлёнок – Лидер</a:t>
            </a:r>
          </a:p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</a:pPr>
            <a:r>
              <a:rPr lang="ru-RU" sz="2600" spc="-1" dirty="0" smtClean="0">
                <a:solidFill>
                  <a:srgbClr val="57111C"/>
                </a:solidFill>
                <a:latin typeface="Akrobat Black" panose="020B0604020202020204" charset="-52"/>
              </a:rPr>
              <a:t>Орлёнок- Эрудит</a:t>
            </a:r>
            <a:endParaRPr lang="ru-RU" sz="2600" spc="-1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</a:pPr>
            <a:r>
              <a:rPr lang="ru-RU" sz="2600" spc="-1" dirty="0" smtClean="0">
                <a:solidFill>
                  <a:srgbClr val="57111C"/>
                </a:solidFill>
                <a:latin typeface="Akrobat Black" panose="020B0604020202020204" charset="-52"/>
              </a:rPr>
              <a:t> Орлёнок- </a:t>
            </a:r>
            <a:r>
              <a:rPr lang="ru-RU" sz="2600" spc="-1" dirty="0">
                <a:solidFill>
                  <a:srgbClr val="57111C"/>
                </a:solidFill>
                <a:latin typeface="Akrobat Black" panose="020B0604020202020204" charset="-52"/>
              </a:rPr>
              <a:t>Мастер</a:t>
            </a: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57111C"/>
                </a:solidFill>
                <a:latin typeface="Akrobat Black" panose="020B0604020202020204" charset="-52"/>
              </a:rPr>
              <a:t>      </a:t>
            </a:r>
            <a:r>
              <a:rPr lang="ru-RU" sz="2600" spc="-1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Игра </a:t>
            </a:r>
            <a:r>
              <a:rPr lang="ru-RU" sz="26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для подведения итогов 3 треков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600" spc="-1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«Код дружбы»</a:t>
            </a:r>
            <a:endParaRPr lang="ru-RU" sz="2600" spc="-1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  <a:tabLst>
                <a:tab pos="0" algn="l"/>
              </a:tabLst>
            </a:pPr>
            <a:r>
              <a:rPr lang="ru-RU" sz="2600" spc="-1" dirty="0" smtClean="0">
                <a:solidFill>
                  <a:srgbClr val="57111C"/>
                </a:solidFill>
                <a:latin typeface="Akrobat Black" panose="020B0604020202020204" charset="-52"/>
              </a:rPr>
              <a:t>           Орлёнок- </a:t>
            </a:r>
            <a:r>
              <a:rPr lang="ru-RU" sz="2600" spc="-1" dirty="0">
                <a:solidFill>
                  <a:srgbClr val="57111C"/>
                </a:solidFill>
                <a:latin typeface="Akrobat Black" panose="020B0604020202020204" charset="-52"/>
              </a:rPr>
              <a:t>Доброволец </a:t>
            </a:r>
          </a:p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  <a:tabLst>
                <a:tab pos="0" algn="l"/>
              </a:tabLst>
            </a:pPr>
            <a:r>
              <a:rPr lang="ru-RU" sz="2600" spc="-1" dirty="0" smtClean="0">
                <a:solidFill>
                  <a:srgbClr val="57111C"/>
                </a:solidFill>
                <a:latin typeface="Akrobat Black" panose="020B0604020202020204" charset="-52"/>
              </a:rPr>
              <a:t>        Орлёнок- Спортсмен</a:t>
            </a:r>
          </a:p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  <a:tabLst>
                <a:tab pos="0" algn="l"/>
              </a:tabLst>
            </a:pPr>
            <a:r>
              <a:rPr lang="ru-RU" sz="2600" spc="-1" dirty="0" smtClean="0">
                <a:solidFill>
                  <a:srgbClr val="57111C"/>
                </a:solidFill>
                <a:latin typeface="Akrobat Black" panose="020B0604020202020204" charset="-52"/>
              </a:rPr>
              <a:t> Орлёнок- </a:t>
            </a:r>
            <a:r>
              <a:rPr lang="ru-RU" sz="2600" spc="-1" dirty="0">
                <a:solidFill>
                  <a:srgbClr val="57111C"/>
                </a:solidFill>
                <a:latin typeface="Akrobat Black" panose="020B0604020202020204" charset="-52"/>
              </a:rPr>
              <a:t>Эколог</a:t>
            </a:r>
          </a:p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FFC000"/>
              </a:buClr>
              <a:tabLst>
                <a:tab pos="0" algn="l"/>
              </a:tabLst>
            </a:pPr>
            <a:r>
              <a:rPr lang="ru-RU" sz="2600" spc="-1" dirty="0" smtClean="0">
                <a:solidFill>
                  <a:srgbClr val="57111C"/>
                </a:solidFill>
                <a:latin typeface="Akrobat Black" panose="020B0604020202020204" charset="-52"/>
              </a:rPr>
              <a:t>       Орлёнок- </a:t>
            </a:r>
            <a:r>
              <a:rPr lang="ru-RU" sz="2600" spc="-1" dirty="0">
                <a:solidFill>
                  <a:srgbClr val="57111C"/>
                </a:solidFill>
                <a:latin typeface="Akrobat Black" panose="020B0604020202020204" charset="-52"/>
              </a:rPr>
              <a:t>Хранитель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2187" y="3320351"/>
            <a:ext cx="3826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57111C"/>
                </a:solidFill>
                <a:latin typeface="Akrobat Black" panose="020B0604020202020204" charset="-52"/>
              </a:rPr>
              <a:t>январь</a:t>
            </a:r>
            <a:endParaRPr lang="ru-RU" sz="26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5746" y="1764045"/>
            <a:ext cx="2996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о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ктябрь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5746" y="2225710"/>
            <a:ext cx="23540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ноябрь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746" y="2728117"/>
            <a:ext cx="2188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декабрь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7710" y="4033357"/>
            <a:ext cx="24883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январь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7710" y="4466684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февраль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79656" y="4885031"/>
            <a:ext cx="14788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март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9656" y="5346694"/>
            <a:ext cx="1692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апрель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2350" y="5919107"/>
            <a:ext cx="5151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pc="-1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Подведение итогов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02312" y="5839136"/>
            <a:ext cx="1161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57111C"/>
                </a:solidFill>
                <a:latin typeface="Akrobat Black" panose="020B0604020202020204" charset="-52"/>
              </a:rPr>
              <a:t>май</a:t>
            </a:r>
            <a:endParaRPr lang="ru-RU" sz="26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6955277" y="1778670"/>
            <a:ext cx="116732" cy="4647406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5654" y="2117224"/>
            <a:ext cx="3683823" cy="32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8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86484" y="1051627"/>
            <a:ext cx="9939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ЛОГИКА ПОСТРОЕНИЯ ТРЕКА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" y="4860923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25379" y="2306378"/>
            <a:ext cx="1140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636196" y="2042809"/>
            <a:ext cx="97276" cy="4028729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5664" y="2598765"/>
            <a:ext cx="1957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2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класс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6313" y="2428770"/>
            <a:ext cx="6186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1</a:t>
            </a:r>
            <a:r>
              <a:rPr lang="ru-RU" sz="2400" dirty="0" smtClean="0">
                <a:solidFill>
                  <a:srgbClr val="57111C"/>
                </a:solidFill>
                <a:latin typeface="Akrobat Black" panose="020B0604020202020204" charset="-52"/>
              </a:rPr>
              <a:t> занятие </a:t>
            </a:r>
            <a:endParaRPr lang="ru-RU" sz="2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7676" y="3136656"/>
            <a:ext cx="1877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2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4550" y="3958483"/>
            <a:ext cx="205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3-6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4550" y="4673126"/>
            <a:ext cx="182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7-9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869660" y="3136656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2869660" y="3844542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2869660" y="4662331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2838410" y="5468052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268993" y="2563532"/>
            <a:ext cx="753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Введение в тематику трека, погружение. Работа с понятиями, определениями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18020" y="3305933"/>
            <a:ext cx="71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Закрепление понятий трека. Дела и события, которые проводит учитель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18020" y="4172434"/>
            <a:ext cx="591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Дела и события с элементами коллективно- творческого дела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18020" y="4784268"/>
            <a:ext cx="846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Встреча с интересными людьми по тематике трека. Подведение итогов,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опорные схемы ,анализ , награждение.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9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86484" y="1051627"/>
            <a:ext cx="9939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ЛОГИКА ПОСТРОЕНИЯ ТРЕКА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34427" y="4860923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25379" y="2306378"/>
            <a:ext cx="1140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636196" y="2042809"/>
            <a:ext cx="97276" cy="4028729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5664" y="2598765"/>
            <a:ext cx="19573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3-4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классы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3108" y="1890879"/>
            <a:ext cx="6186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1</a:t>
            </a:r>
            <a:r>
              <a:rPr lang="ru-RU" sz="2400" dirty="0" smtClean="0">
                <a:solidFill>
                  <a:srgbClr val="57111C"/>
                </a:solidFill>
                <a:latin typeface="Akrobat Black" panose="020B0604020202020204" charset="-52"/>
              </a:rPr>
              <a:t> занятие </a:t>
            </a:r>
            <a:endParaRPr lang="ru-RU" sz="2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4550" y="2672237"/>
            <a:ext cx="1877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2-4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3108" y="3301548"/>
            <a:ext cx="205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5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6065" y="3972540"/>
            <a:ext cx="147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6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838410" y="2598765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2874070" y="3260051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2874070" y="3929846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2874070" y="4674468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84944" y="2172946"/>
            <a:ext cx="753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Введение в тематику трека, погружение. Работа с понятиями, определениями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84556" y="2650456"/>
            <a:ext cx="716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Занятия/мастер- классы, участие в которых поможет детям выработать идею для коллективно-творческого дела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3855" y="3380123"/>
            <a:ext cx="591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Подготовка коллективно-творческого дела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23855" y="4003318"/>
            <a:ext cx="846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Реализация коллективно-творческого дела(для себя , параллельного </a:t>
            </a:r>
          </a:p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класса,родителей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, младших классов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0198" y="4711204"/>
            <a:ext cx="182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7-9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занятие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2902480" y="5419090"/>
            <a:ext cx="9124544" cy="73472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149014" y="4772474"/>
            <a:ext cx="846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Встреча с интересными людьми по тематике трека. Подведение итогов,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опорные схемы ,анализ , награждение.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80854" y="1150296"/>
            <a:ext cx="9939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РОЛЬ ПРОГРАММЫ В РЕШЕНИИ ЗАДАЧ ВОСПИТАНИЯ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859530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25379" y="2306378"/>
            <a:ext cx="1140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617" y="2306378"/>
            <a:ext cx="6099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57111C"/>
                </a:solidFill>
                <a:latin typeface="Akrobat Black" panose="020B0604020202020204" charset="-52"/>
              </a:rPr>
              <a:t>гармоничное </a:t>
            </a:r>
            <a:r>
              <a:rPr lang="ru-RU" sz="3200" dirty="0">
                <a:solidFill>
                  <a:srgbClr val="57111C"/>
                </a:solidFill>
                <a:latin typeface="Akrobat Black" panose="020B0604020202020204" charset="-52"/>
              </a:rPr>
              <a:t>вхождения школьников в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социальный мир </a:t>
            </a:r>
            <a:r>
              <a:rPr lang="ru-RU" sz="3200" dirty="0">
                <a:solidFill>
                  <a:srgbClr val="57111C"/>
                </a:solidFill>
                <a:latin typeface="Akrobat Black" panose="020B0604020202020204" charset="-52"/>
              </a:rPr>
              <a:t>и </a:t>
            </a:r>
            <a:r>
              <a:rPr lang="ru-RU" sz="3200" dirty="0" smtClean="0">
                <a:solidFill>
                  <a:srgbClr val="57111C"/>
                </a:solidFill>
                <a:latin typeface="Akrobat Black" panose="020B0604020202020204" charset="-52"/>
              </a:rPr>
              <a:t>налаживания ответственных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взаимоотношени</a:t>
            </a:r>
            <a:r>
              <a:rPr lang="ru-RU" sz="3200" dirty="0" smtClean="0">
                <a:solidFill>
                  <a:srgbClr val="57111C"/>
                </a:solidFill>
                <a:latin typeface="Akrobat Black" panose="020B0604020202020204" charset="-52"/>
              </a:rPr>
              <a:t>й с окружающим миром</a:t>
            </a:r>
            <a:endParaRPr lang="ru-RU" sz="32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2720" y="2360054"/>
            <a:ext cx="60090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57111C"/>
                </a:solidFill>
                <a:latin typeface="Akrobat Black" panose="020B0604020202020204" charset="-52"/>
              </a:rPr>
              <a:t>максимальное использование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воспитательного потенциала </a:t>
            </a:r>
            <a:r>
              <a:rPr lang="ru-RU" sz="3200" dirty="0" smtClean="0">
                <a:solidFill>
                  <a:srgbClr val="57111C"/>
                </a:solidFill>
                <a:latin typeface="Akrobat Black" panose="020B0604020202020204" charset="-52"/>
              </a:rPr>
              <a:t>совместной деятельности учителя и детей</a:t>
            </a:r>
            <a:endParaRPr lang="ru-RU" sz="32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4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29536" y="2592638"/>
            <a:ext cx="993996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Анастасия Шувалова</a:t>
            </a:r>
          </a:p>
          <a:p>
            <a:pPr algn="ctr"/>
            <a:r>
              <a:rPr lang="ru-RU" sz="4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+7 921 534 16 04</a:t>
            </a:r>
            <a:endParaRPr lang="en-US" sz="44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en-US" sz="4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shuv2601@mail.ru</a:t>
            </a:r>
            <a:endParaRPr lang="ru-RU" sz="44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endParaRPr lang="ru-RU" sz="44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0002" y="2407029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9525" y="4964857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204789"/>
            <a:ext cx="1140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9294" y="2689340"/>
            <a:ext cx="4834309" cy="483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7427" y="3918324"/>
            <a:ext cx="1838696" cy="183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4064" y="-2222877"/>
            <a:ext cx="10781602" cy="1437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07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3037" y="1202524"/>
            <a:ext cx="889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ЦЕЛЬ ПРОГРАММЫ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92512" y="4859530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67599" y="2412388"/>
            <a:ext cx="114064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7111C"/>
                </a:solidFill>
                <a:latin typeface="Akrobat" panose="020B0604020202020204" charset="-52"/>
              </a:rPr>
              <a:t>Формирование у ребёнка младшего школьного возраста социально-  ценностных знаний, отношений и опыта позитивного преобразования  социального мира на основе российских базовых национальных  ценностей, накопленных предыдущими поколениями, воспитание  культуры общения, развитие самостоятельности и ответственности,  воспитание любви к своему Отечеству, его истории, культуре, природе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9362" y="328346"/>
            <a:ext cx="2541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3037" y="1202524"/>
            <a:ext cx="889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УЧАСТНИКИ </a:t>
            </a:r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ПРОГРАММЫ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" y="4860923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67599" y="2412388"/>
            <a:ext cx="1140643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57111C"/>
                </a:solidFill>
                <a:latin typeface="Akrobat" panose="020B0604020202020204" charset="-52"/>
              </a:rPr>
              <a:t>младшие школьники (1-4 классы</a:t>
            </a:r>
            <a:r>
              <a:rPr lang="ru-RU" sz="3200" dirty="0" smtClean="0">
                <a:solidFill>
                  <a:srgbClr val="57111C"/>
                </a:solidFill>
                <a:latin typeface="Akrobat" panose="020B0604020202020204" charset="-52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57111C"/>
                </a:solidFill>
                <a:latin typeface="Akrobat" panose="020B0604020202020204" charset="-52"/>
              </a:rPr>
              <a:t>старшеклассники-наставники (7-11 классы)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57111C"/>
                </a:solidFill>
                <a:latin typeface="Akrobat" panose="020B0604020202020204" charset="-52"/>
              </a:rPr>
              <a:t>учителя начальных классов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57111C"/>
                </a:solidFill>
                <a:latin typeface="Akrobat" panose="020B0604020202020204" charset="-52"/>
              </a:rPr>
              <a:t>родители обучающихся начальных классов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57111C"/>
                </a:solidFill>
                <a:latin typeface="Akrobat" panose="020B0604020202020204" charset="-52"/>
              </a:rPr>
              <a:t>вожатые детских лагерей( в рамках летней оздоровительной кампании)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dirty="0" smtClean="0">
              <a:solidFill>
                <a:srgbClr val="57111C"/>
              </a:solidFill>
              <a:latin typeface="Akrobat" panose="020B0604020202020204" charset="-52"/>
            </a:endParaRPr>
          </a:p>
          <a:p>
            <a:endParaRPr lang="ru-RU" sz="28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0849" y="423412"/>
            <a:ext cx="254793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0838" y="1202524"/>
            <a:ext cx="2832269" cy="371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31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97287" y="947345"/>
            <a:ext cx="889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НАЦИОНАЛЬНЫЕ ПРИОРИТЕТЫ И ЦЕННОСТИ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609393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9524" y="4859530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67599" y="2412388"/>
            <a:ext cx="11406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8446864" y="1947947"/>
            <a:ext cx="117231" cy="3954314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30500" y="3488562"/>
            <a:ext cx="27439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krobat Black" panose="020B0604020202020204" charset="-52"/>
              </a:rPr>
              <a:t>          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РОДИНА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           СЕМЬЯ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           КОМАНДА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           ПРИРОДА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           ПОЗНАНИЕ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           ЗДОРОВЬЕ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r>
              <a:rPr lang="ru-RU" sz="3200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endParaRPr lang="ru-RU" sz="3200" b="1" dirty="0" smtClean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5446" y="2935608"/>
            <a:ext cx="433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7111C"/>
                </a:solidFill>
                <a:latin typeface="Akrobat Black" panose="020B0604020202020204" charset="-52"/>
              </a:rPr>
              <a:t>ЦЕННОСТНЫЕ  ОСНОВАНИЯ  ПРОГРАММЫ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113" y="2051450"/>
            <a:ext cx="44649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Жизнь, достоинство, права и  свободы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человека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6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Патри</a:t>
            </a:r>
            <a:r>
              <a:rPr lang="ru-RU" spc="-26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о</a:t>
            </a:r>
            <a:r>
              <a:rPr lang="ru-RU" spc="-1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ти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з</a:t>
            </a:r>
            <a:r>
              <a:rPr lang="ru-RU" spc="-6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 pitchFamily="34" charset="0"/>
              </a:rPr>
              <a:t>Гражданственность, служение  Отечеству и ответственность за  его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 pitchFamily="34" charset="0"/>
              </a:rPr>
              <a:t>судьбу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alt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6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Высокие</a:t>
            </a:r>
            <a:r>
              <a:rPr lang="ru-RU" spc="-10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 </a:t>
            </a:r>
            <a:r>
              <a:rPr lang="ru-RU" spc="-6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нравственные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 </a:t>
            </a:r>
            <a:r>
              <a:rPr lang="ru-RU" spc="-10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идеалы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6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Созидательный </a:t>
            </a:r>
            <a:r>
              <a:rPr lang="ru-RU" spc="-6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труд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pc="-6" dirty="0" smtClean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6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  <a:cs typeface="Calibri"/>
              </a:rPr>
              <a:t>Крепкая семья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pc="-6" dirty="0">
              <a:solidFill>
                <a:srgbClr val="5B9BD5"/>
              </a:solidFill>
              <a:latin typeface="Akrobat Black" panose="020B0604020202020204" charset="-52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pc="-6" dirty="0" smtClean="0"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8111" y="2051450"/>
            <a:ext cx="30933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Приоритет духовного над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материальным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Гуманизм,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милосердие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Справедливость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Коллективизм, взаимопомощь 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взаимоуважение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Историческая память и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     преемственность поколений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Единство народов России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5B9BD5"/>
              </a:solidFill>
              <a:latin typeface="Akrobat Black" panose="020B060402020202020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27080" y="1516187"/>
            <a:ext cx="4946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57111C"/>
                </a:solidFill>
              </a:rPr>
              <a:t>(из </a:t>
            </a:r>
            <a:r>
              <a:rPr lang="ru-RU" sz="1600" i="1" dirty="0">
                <a:solidFill>
                  <a:srgbClr val="57111C"/>
                </a:solidFill>
              </a:rPr>
              <a:t>Стратегии национальной безопасности </a:t>
            </a:r>
            <a:r>
              <a:rPr lang="ru-RU" sz="1600" i="1" dirty="0" smtClean="0">
                <a:solidFill>
                  <a:srgbClr val="57111C"/>
                </a:solidFill>
              </a:rPr>
              <a:t>России)*</a:t>
            </a:r>
            <a:endParaRPr lang="ru-RU" sz="1600" i="1" dirty="0">
              <a:solidFill>
                <a:srgbClr val="57111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648" y="6978609"/>
            <a:ext cx="683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57111C"/>
                </a:solidFill>
              </a:rPr>
              <a:t>*Утверждена указом Президента РФ от 02.07.2021 № 400</a:t>
            </a:r>
          </a:p>
        </p:txBody>
      </p:sp>
      <p:sp>
        <p:nvSpPr>
          <p:cNvPr id="20" name="Выгнутая вправо стрелка 19"/>
          <p:cNvSpPr/>
          <p:nvPr/>
        </p:nvSpPr>
        <p:spPr>
          <a:xfrm rot="1650993">
            <a:off x="10509642" y="3700818"/>
            <a:ext cx="261752" cy="42316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99311">
            <a:off x="10713847" y="4484409"/>
            <a:ext cx="280987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609500">
            <a:off x="9250404" y="3847160"/>
            <a:ext cx="280987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08011">
            <a:off x="9264263" y="4890420"/>
            <a:ext cx="280987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0919" y="1491220"/>
            <a:ext cx="2795063" cy="144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65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3037" y="891204"/>
            <a:ext cx="889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ОСНОВНЫЕ МОДУЛИ ПРОГРАММЫ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5381010"/>
            <a:ext cx="13439775" cy="270014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938032"/>
            <a:ext cx="2148554" cy="30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3277" y="2117223"/>
            <a:ext cx="343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ПРОГРАММА ВНЕУРОЧНОЙ ДЕЯТЕЛЬНОСТИ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312" y="1821191"/>
            <a:ext cx="2528482" cy="355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087" y="2440389"/>
            <a:ext cx="2856995" cy="371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58383" y="5237634"/>
            <a:ext cx="3472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КУРСЫ ПОВЫШЕНИЯ  КВАЛИФИКАЦИИ ДЛЯ  УЧИТЕЛЕЙ НАЧАЛЬНЫХ</a:t>
            </a:r>
          </a:p>
          <a:p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КЛАССОВ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35874" y="1778670"/>
            <a:ext cx="410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ПРОГРАММЫ СМЕН</a:t>
            </a:r>
          </a:p>
          <a:p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«СОДРУЖЕСТВО ОРЛЯТ РОССИИ»</a:t>
            </a: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4533089" y="2303962"/>
            <a:ext cx="77822" cy="4675517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8732195" y="1627197"/>
            <a:ext cx="77822" cy="4675517"/>
          </a:xfrm>
          <a:prstGeom prst="flowChartProcess">
            <a:avLst/>
          </a:prstGeom>
          <a:solidFill>
            <a:srgbClr val="57111C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1031828" y="3580236"/>
            <a:ext cx="3609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altLang="ru-RU" sz="1100" dirty="0" smtClean="0">
                <a:solidFill>
                  <a:srgbClr val="57111C"/>
                </a:solidFill>
                <a:latin typeface="Akrobat Black" panose="020B0604020202020204" charset="-52"/>
                <a:cs typeface="Calibri" pitchFamily="34" charset="0"/>
              </a:rPr>
              <a:t>*</a:t>
            </a:r>
            <a:r>
              <a:rPr lang="ru-RU" altLang="ru-RU" sz="1100" dirty="0" smtClean="0">
                <a:solidFill>
                  <a:srgbClr val="57111C"/>
                </a:solidFill>
                <a:latin typeface="Akrobat Black" panose="020B0604020202020204" charset="-52"/>
                <a:cs typeface="Calibri" pitchFamily="34" charset="0"/>
              </a:rPr>
              <a:t>Рекомендовано </a:t>
            </a:r>
            <a:r>
              <a:rPr lang="ru-RU" altLang="ru-RU" sz="1100" dirty="0">
                <a:solidFill>
                  <a:srgbClr val="57111C"/>
                </a:solidFill>
                <a:latin typeface="Akrobat Black" panose="020B0604020202020204" charset="-52"/>
                <a:cs typeface="Calibri" pitchFamily="34" charset="0"/>
              </a:rPr>
              <a:t>Министерством просвещения  для внеурочной деятельности в рамках  обновлённых ФГОС НОО и ФГОС ООО.</a:t>
            </a:r>
          </a:p>
          <a:p>
            <a:pPr algn="ctr">
              <a:spcBef>
                <a:spcPct val="0"/>
              </a:spcBef>
            </a:pPr>
            <a:r>
              <a:rPr lang="ru-RU" altLang="ru-RU" sz="1100" b="1" dirty="0">
                <a:solidFill>
                  <a:srgbClr val="57111C"/>
                </a:solidFill>
                <a:latin typeface="Akrobat Black" panose="020B0604020202020204" charset="-52"/>
                <a:cs typeface="Calibri" pitchFamily="34" charset="0"/>
              </a:rPr>
              <a:t>Письмо от 05.07.2022 № ТВ-1290/03</a:t>
            </a:r>
            <a:endParaRPr lang="ru-RU" altLang="ru-RU" sz="1100" dirty="0">
              <a:solidFill>
                <a:srgbClr val="57111C"/>
              </a:solidFill>
              <a:latin typeface="Akrobat Black" panose="020B0604020202020204" charset="-5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6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3036" y="1202524"/>
            <a:ext cx="10013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НАПРАВЛЕНИЯ ВОСПИТЕЛЬНОЙ РАБОТЫ (ТРЕКИ)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0525" y="1776165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9524" y="4714604"/>
            <a:ext cx="13439775" cy="270014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114719"/>
            <a:ext cx="9080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306897"/>
            <a:ext cx="9334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0788" y="4446585"/>
            <a:ext cx="8969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42" y="2019435"/>
            <a:ext cx="7318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42" y="3231774"/>
            <a:ext cx="6699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6035" y="4433950"/>
            <a:ext cx="9080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5839" y="2019435"/>
            <a:ext cx="676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7907" y="3539743"/>
            <a:ext cx="260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Эколог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07430" y="2376791"/>
            <a:ext cx="2433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</a:t>
            </a:r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Хранитель</a:t>
            </a:r>
          </a:p>
          <a:p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Исторической памяти</a:t>
            </a:r>
            <a:endParaRPr lang="ru-RU" sz="2400" dirty="0">
              <a:solidFill>
                <a:srgbClr val="7C464A"/>
              </a:solidFill>
              <a:latin typeface="Akrobat Black" panose="020B060402020202020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7907" y="2515291"/>
            <a:ext cx="30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</a:t>
            </a:r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Лидер</a:t>
            </a:r>
            <a:endParaRPr lang="ru-RU" sz="2400" dirty="0">
              <a:solidFill>
                <a:srgbClr val="7C464A"/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7907" y="4714604"/>
            <a:ext cx="245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</a:t>
            </a:r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Мастер</a:t>
            </a:r>
            <a:endParaRPr lang="ru-RU" sz="2400" dirty="0">
              <a:solidFill>
                <a:srgbClr val="7C464A"/>
              </a:solidFill>
              <a:latin typeface="Akrobat Black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1892" y="4714604"/>
            <a:ext cx="280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</a:t>
            </a:r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Эрудит</a:t>
            </a:r>
            <a:endParaRPr lang="ru-RU" sz="2400" dirty="0">
              <a:solidFill>
                <a:srgbClr val="7C464A"/>
              </a:solidFill>
              <a:latin typeface="Akrobat Black" panose="020B060402020202020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2373" y="3539743"/>
            <a:ext cx="465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</a:t>
            </a:r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Доброволец</a:t>
            </a:r>
            <a:endParaRPr lang="ru-RU" sz="2400" dirty="0">
              <a:solidFill>
                <a:srgbClr val="7C464A"/>
              </a:solidFill>
              <a:latin typeface="Akrobat Black" panose="020B060402020202020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4085" y="2515291"/>
            <a:ext cx="3193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C464A"/>
                </a:solidFill>
                <a:latin typeface="Akrobat Black" panose="020B0604020202020204" charset="-52"/>
              </a:rPr>
              <a:t>Орлёнок – </a:t>
            </a:r>
            <a:r>
              <a:rPr lang="ru-RU" sz="2400" dirty="0" smtClean="0">
                <a:solidFill>
                  <a:srgbClr val="7C464A"/>
                </a:solidFill>
                <a:latin typeface="Akrobat Black" panose="020B0604020202020204" charset="-52"/>
              </a:rPr>
              <a:t>Спортсмен</a:t>
            </a:r>
            <a:endParaRPr lang="ru-RU" sz="2400" dirty="0">
              <a:solidFill>
                <a:srgbClr val="7C464A"/>
              </a:solidFill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2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5379" y="1051627"/>
            <a:ext cx="9287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УЧЕБНО-МЕТОДИЧЕСКИЙ КОМПЛЕКС ТРЕКА :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258849"/>
            <a:ext cx="13439775" cy="2700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25379" y="2306378"/>
            <a:ext cx="114064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СМЫСЛЫ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ЗАДАЧИ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ЦЕЛЕВЫЕ УСТАНОВКИ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ЗАНЯТИЯ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krobat Black" panose="020B0604020202020204" charset="-52"/>
              </a:rPr>
              <a:t>ПРЕДПОЛАГАЕМЫЕ РЕЗУЛЬТАТЫ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krobat Black" panose="020B0604020202020204" charset="-5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6808" y="1778670"/>
            <a:ext cx="2040095" cy="194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7627" y="1374792"/>
            <a:ext cx="2117644" cy="208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8746" y="2749410"/>
            <a:ext cx="2287703" cy="227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50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5379" y="1051627"/>
            <a:ext cx="9287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РЕАЛИЗАЦИЯ ПРОГРАММЫ В УЧЕБНОМ ГОДУ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524" y="104385"/>
            <a:ext cx="1344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ПЕДАГОГИЧЕСКИЙ СОВЕТ ВОЛОГОДСКОЙ ОБЛАСТИ</a:t>
            </a:r>
            <a:endParaRPr lang="ru-RU" sz="16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58" y="328346"/>
            <a:ext cx="509557" cy="443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2" y="152302"/>
            <a:ext cx="580210" cy="89932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38300" y="585410"/>
            <a:ext cx="9888149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1" y="4787725"/>
            <a:ext cx="13439775" cy="270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3277" y="2227696"/>
            <a:ext cx="3994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57111C"/>
                </a:solidFill>
                <a:latin typeface="Akrobat Black" panose="020B0604020202020204" charset="-52"/>
              </a:rPr>
              <a:t>1</a:t>
            </a:r>
            <a:r>
              <a:rPr lang="ru-RU" sz="6600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КЛАСС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3878" y="2227696"/>
            <a:ext cx="437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57111C"/>
                </a:solidFill>
                <a:latin typeface="Akrobat Black" panose="020B0604020202020204" charset="-52"/>
              </a:rPr>
              <a:t>41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   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ЧАС ВНЕУРОЧНОЙ РАБОТЫ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651" y="3951699"/>
            <a:ext cx="2733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57111C"/>
                </a:solidFill>
                <a:latin typeface="Akrobat Black" panose="020B0604020202020204" charset="-52"/>
              </a:rPr>
              <a:t>2-4 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КЛАСС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krobat Black" panose="020B060402020202020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3878" y="3951702"/>
            <a:ext cx="48638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smtClean="0">
                <a:solidFill>
                  <a:srgbClr val="57111C"/>
                </a:solidFill>
                <a:latin typeface="Akrobat Black" panose="020B0604020202020204" charset="-52"/>
              </a:rPr>
              <a:t>68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 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ЧАСОВ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krobat Black" panose="020B0604020202020204" charset="-52"/>
              </a:rPr>
              <a:t>ВНЕУРОЧНОЙ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154594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2800</TotalTime>
  <Words>908</Words>
  <Application>Microsoft Office PowerPoint</Application>
  <PresentationFormat>Произвольный</PresentationFormat>
  <Paragraphs>233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Akrobat</vt:lpstr>
      <vt:lpstr>Akrobat Black</vt:lpstr>
      <vt:lpstr>Wingdings</vt:lpstr>
      <vt:lpstr>Calibri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1686746</cp:lastModifiedBy>
  <cp:revision>105</cp:revision>
  <dcterms:created xsi:type="dcterms:W3CDTF">2023-04-07T08:06:44Z</dcterms:created>
  <dcterms:modified xsi:type="dcterms:W3CDTF">2023-09-27T20:39:26Z</dcterms:modified>
</cp:coreProperties>
</file>